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Helvetica Neue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1" roundtripDataSignature="AMtx7miN9EGaA6XE3pc058FZpWiKDxK5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HelveticaNeueLight-bold.fntdata"/><Relationship Id="rId47" Type="http://schemas.openxmlformats.org/officeDocument/2006/relationships/font" Target="fonts/HelveticaNeueLight-regular.fntdata"/><Relationship Id="rId49" Type="http://schemas.openxmlformats.org/officeDocument/2006/relationships/font" Target="fonts/HelveticaNeue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Slab-bold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Slab-regular.fntdata"/><Relationship Id="rId51" Type="http://customschemas.google.com/relationships/presentationmetadata" Target="metadata"/><Relationship Id="rId50" Type="http://schemas.openxmlformats.org/officeDocument/2006/relationships/font" Target="fonts/HelveticaNeue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f711437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cf711437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f711437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cf711437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e11af8c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de11af8c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cf711437d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cf711437d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cf711437d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cf711437d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f711437d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cf711437d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f711437d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cf711437d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f711437d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cf711437d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f711437d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cf711437d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f711437d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gcf711437d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f711437d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cf711437d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711437d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cf711437d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60670e91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a60670e91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60670e91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60670e91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f711437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cf711437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f711437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cf711437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jpg"/><Relationship Id="rId5" Type="http://schemas.openxmlformats.org/officeDocument/2006/relationships/image" Target="../media/image15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Tableau interface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f711437d9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CANVAS</a:t>
            </a:r>
            <a:endParaRPr b="0" i="0" sz="2100" u="none" cap="none" strike="noStrike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cf711437d9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gcf711437d9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t/>
            </a:r>
            <a:endParaRPr b="0" i="0" sz="1200" u="none" cap="none" strike="noStrike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cf711437d9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550" y="1521625"/>
            <a:ext cx="6103132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f711437d9_0_19"/>
          <p:cNvSpPr txBox="1"/>
          <p:nvPr/>
        </p:nvSpPr>
        <p:spPr>
          <a:xfrm>
            <a:off x="585600" y="58425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TOOLBAR</a:t>
            </a:r>
            <a:endParaRPr b="0" i="0" sz="2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cf711437d9_0_19"/>
          <p:cNvSpPr txBox="1"/>
          <p:nvPr/>
        </p:nvSpPr>
        <p:spPr>
          <a:xfrm>
            <a:off x="732150" y="92685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contains the columns to be displayed in the graph.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gcf711437d9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550" y="1674025"/>
            <a:ext cx="6103132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e11af8cd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DIMENSIONS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de11af8cd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de11af8cd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typically “categorical” columns that you can use to “split” the data.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f711437d9_0_8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MEASURES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cf711437d9_0_8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cf711437d9_0_8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typically “numerical” columns. 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Numerical values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Averages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Sums….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f711437d9_0_9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MARKS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cf711437d9_0_9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cf711437d9_0_9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control the display of a graph: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Color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Size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○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Text…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also allow you to add additional features.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gcf711437d9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1563" y="1620700"/>
            <a:ext cx="19145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f711437d9_0_156"/>
          <p:cNvSpPr txBox="1"/>
          <p:nvPr>
            <p:ph type="title"/>
          </p:nvPr>
        </p:nvSpPr>
        <p:spPr>
          <a:xfrm>
            <a:off x="768350" y="808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FILTERS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25" name="Google Shape;325;gcf711437d9_0_156"/>
          <p:cNvSpPr txBox="1"/>
          <p:nvPr>
            <p:ph idx="1" type="body"/>
          </p:nvPr>
        </p:nvSpPr>
        <p:spPr>
          <a:xfrm>
            <a:off x="616500" y="1533475"/>
            <a:ext cx="7463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filter to the pane: “Filters”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f711437d9_0_161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NOTES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31" name="Google Shape;331;gcf711437d9_0_161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an empty espace on the canvas to add a note.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f711437d9_0_166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TITLES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37" name="Google Shape;337;gcf711437d9_0_166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the canvas name.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f711437d9_0_171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COLOR CODING TABS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43" name="Google Shape;343;gcf711437d9_0_171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click on the tab name and select the color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f711437d9_0_176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SHOW ME TAB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49" name="Google Shape;349;gcf711437d9_0_176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top right, you should see the “Show me” tab which allows you 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	Select the type of visualization you want.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dimensions and measurements that you have in the canvas determine the available plots.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also tell you what you need in order to build the visualization: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Dimensions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Measurements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MAIN PANEL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475" y="1521625"/>
            <a:ext cx="5723423" cy="30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711437d9_0_181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SCATTER PLOTS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55" name="Google Shape;355;gcf711437d9_0_181"/>
          <p:cNvSpPr txBox="1"/>
          <p:nvPr>
            <p:ph idx="1" type="body"/>
          </p:nvPr>
        </p:nvSpPr>
        <p:spPr>
          <a:xfrm>
            <a:off x="485725" y="1491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be displayed on the ‘y’ axis in the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“Columns” toolbar.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Drag and drop the variable you want to be displayed on the ‘X’ axis in the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“Rows” toolbar.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the menu and select Analysis and uncheck “Aggregate Measures”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cf711437d9_0_186"/>
          <p:cNvSpPr txBox="1"/>
          <p:nvPr>
            <p:ph type="title"/>
          </p:nvPr>
        </p:nvSpPr>
        <p:spPr>
          <a:xfrm>
            <a:off x="623400" y="862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ANALYTICS TAB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361" name="Google Shape;361;gcf711437d9_0_186"/>
          <p:cNvSpPr txBox="1"/>
          <p:nvPr>
            <p:ph idx="1" type="body"/>
          </p:nvPr>
        </p:nvSpPr>
        <p:spPr>
          <a:xfrm>
            <a:off x="311700" y="1435100"/>
            <a:ext cx="6140700" cy="15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the “Data panel” there is another tab called “Analytics” which contains options to add trend lines.</a:t>
            </a:r>
            <a:endParaRPr/>
          </a:p>
        </p:txBody>
      </p:sp>
      <p:pic>
        <p:nvPicPr>
          <p:cNvPr id="362" name="Google Shape;362;gcf711437d9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628" y="862400"/>
            <a:ext cx="1616194" cy="3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IMPORTING FILES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import files.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6" name="Google Shape;236;ga0a6fe287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5572" y="1079375"/>
            <a:ext cx="1185362" cy="35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60670e915_0_2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LOADED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FILES IN TABLEAU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a60670e915_0_2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60670e915_0_2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4" name="Google Shape;244;ga60670e915_0_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050" y="1952000"/>
            <a:ext cx="7630173" cy="1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SHEETS, DASHBOARDS AND STORIES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8900" y="2090738"/>
            <a:ext cx="388620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FILTERS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ga0a6fe2872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3775" y="2000250"/>
            <a:ext cx="20764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60670e915_0_1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TABLEAU DATA TYPES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a60670e915_0_1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a60670e915_0_1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ga60670e915_0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025" y="2322100"/>
            <a:ext cx="7809949" cy="7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f711437d9_0_0"/>
          <p:cNvSpPr txBox="1"/>
          <p:nvPr/>
        </p:nvSpPr>
        <p:spPr>
          <a:xfrm>
            <a:off x="560675" y="6691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9900FF"/>
                </a:solidFill>
                <a:latin typeface="Montserrat"/>
                <a:ea typeface="Montserrat"/>
                <a:cs typeface="Montserrat"/>
                <a:sym typeface="Montserrat"/>
              </a:rPr>
              <a:t>DATA WINDOW</a:t>
            </a:r>
            <a:endParaRPr b="0" i="0" sz="2100" u="none" cap="none" strike="noStrike">
              <a:solidFill>
                <a:srgbClr val="99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cf711437d9_0_0"/>
          <p:cNvSpPr txBox="1"/>
          <p:nvPr/>
        </p:nvSpPr>
        <p:spPr>
          <a:xfrm>
            <a:off x="622450" y="10983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Fields are split into: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Dimensions (splittable)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Measures (amount)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50"/>
              <a:buFont typeface="Roboto"/>
              <a:buChar char="○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Geographicals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gcf711437d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2051" y="1872350"/>
            <a:ext cx="5347523" cy="25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f711437d9_0_6"/>
          <p:cNvSpPr txBox="1"/>
          <p:nvPr/>
        </p:nvSpPr>
        <p:spPr>
          <a:xfrm>
            <a:off x="546450" y="711575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</a:rPr>
              <a:t>SHELVES</a:t>
            </a:r>
            <a:endParaRPr b="0" i="0" sz="2100" u="none" cap="none" strike="noStrike">
              <a:solidFill>
                <a:srgbClr val="6FA8D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gcf711437d9_0_6"/>
          <p:cNvSpPr txBox="1"/>
          <p:nvPr/>
        </p:nvSpPr>
        <p:spPr>
          <a:xfrm>
            <a:off x="693000" y="11855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control the display of a graph: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gcf711437d9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6550" y="1826425"/>
            <a:ext cx="6103132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